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71" r:id="rId9"/>
    <p:sldId id="262" r:id="rId10"/>
    <p:sldId id="263" r:id="rId11"/>
    <p:sldId id="264" r:id="rId12"/>
    <p:sldId id="273" r:id="rId13"/>
    <p:sldId id="274" r:id="rId14"/>
    <p:sldId id="270" r:id="rId15"/>
    <p:sldId id="265" r:id="rId16"/>
    <p:sldId id="266" r:id="rId17"/>
    <p:sldId id="272" r:id="rId18"/>
    <p:sldId id="267" r:id="rId19"/>
    <p:sldId id="268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6727" autoAdjust="0"/>
  </p:normalViewPr>
  <p:slideViewPr>
    <p:cSldViewPr snapToGrid="0">
      <p:cViewPr varScale="1">
        <p:scale>
          <a:sx n="116" d="100"/>
          <a:sy n="116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CA95D-2227-4D80-8AB1-C1E5115E78F7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58827-141B-48DF-AC09-1A005169F9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9194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58827-141B-48DF-AC09-1A005169F9F8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727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2B08-FAF8-4082-A403-91A4DABCD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A856F-A76D-4849-A963-0A73090B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13445-3507-434D-8A30-783ED52A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2F19-F7F5-4655-B95F-F00E77CB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40B8E-E4C5-4AE5-9191-91612691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142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5D0C-560B-470C-AEAB-F88BC5A8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05694-E209-41AF-8547-04C5D320A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5EB65-D440-4127-A8F9-1985B163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5F8A-4388-435E-B283-925038BE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9B400-9DF4-4134-8F2B-C8DFF8AA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935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4B6-9481-4914-B74D-0D56310C2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59838-F73F-4719-8F56-D2A2D644C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6D7CC-84A7-42AF-95F5-399020C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225D8-FC75-49C1-91A6-4309762C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2ABD7-8B9B-48A6-9987-2C33FA3A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558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F5D-4F5F-4E46-8DCF-C9F3DEE0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5474-3A51-4766-807D-8696BB0F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ECFE-6F97-4E5E-AE6C-DEDB1EA6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4D7D-5B33-4998-9D55-12EB0488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E512-CAB7-47E7-B723-B3AEE7DD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5616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36CF-0969-453B-AC7A-797313FE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FC07C-BC87-4203-A049-79350E557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E524-CBDC-4387-B4A4-86C149AF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0276B-374C-4EBB-95A9-6CEF764D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9EE1-8E83-483B-8991-79427F0D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77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37F-4EAC-4595-BA7F-B17009CF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5DCC-413D-46AA-BEA2-8A948F5F5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0B66-DC82-448C-8E6D-326931761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7CCB-5376-4958-B94C-FE62E040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29643-0C00-44C5-8979-7A751DED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636E5-568C-4ADC-AA13-AB04DA95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9034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25D6-CACE-4E1F-A8EB-653FFB43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FBE6-870B-4F18-BF29-FD7694873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F95E3-8A4E-40FA-94E0-1CAB9F656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B9D92-AA1C-41B2-AF42-0FA7E16E9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F23A0-DA19-4093-BB1A-0C3ECC0D8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56EB6-DF8C-4811-80EF-6DA9506C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03E53-3306-4883-9FF3-98C4F95F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F3AEE-F257-4CFB-B619-CF2D14D6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408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4A96-A959-478D-B2BF-C803B7CB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72EAE-6CB8-4233-95AF-27872E2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0D8B4-B840-4785-BC8F-C95A7969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17C82-26DF-48FA-A4A0-A543C921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068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A743D-866B-41EB-B685-B675E90C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B82F0-7E00-4AE6-99FA-80CE6E8A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20321-9025-445F-83E8-1F75BBB8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96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1E9B-31F1-4ED5-84A4-0BDDAF97B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4919-9889-42ED-891D-D8433B5FB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A2C54-C18A-4719-8365-6704A46D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33A04-32F9-48D2-86AA-A279D3FA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7FD39-1599-4D87-90A5-EFB5E062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EAE1A-F2A2-49F3-949F-0236C260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247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D52C-B43D-4076-BB57-E5C1BFDE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B8EB2-4CB0-4A02-BDC9-BBDEBF133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EA02E-3C03-47C3-A36A-5DD979335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C115E-15A4-496B-AF15-0881DE6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613C5-54E4-4448-875C-76319A90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6E891-CC6F-477A-B176-949A03A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63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196C1-4003-4785-AF56-B13F346F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A06F6-BEF8-47E8-A72D-E0E7D0781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C227F-F478-4B87-AA2C-BD182E8C5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B2C6D-E79E-4E90-9F13-0AD098719969}" type="datetimeFigureOut">
              <a:rPr lang="el-GR" smtClean="0"/>
              <a:t>20/12/2020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DB74A-47EF-45DC-9C0D-B7B531F62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9A7C3-3E7C-44CA-9BF1-4120A5FF9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DFD73-804E-4449-89AA-6C2AF901CBD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20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3" Type="http://schemas.microsoft.com/office/2007/relationships/media" Target="../media/media4.mp4"/><Relationship Id="rId7" Type="http://schemas.microsoft.com/office/2007/relationships/media" Target="../media/media6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20.png"/><Relationship Id="rId5" Type="http://schemas.microsoft.com/office/2007/relationships/media" Target="../media/media5.mp4"/><Relationship Id="rId10" Type="http://schemas.openxmlformats.org/officeDocument/2006/relationships/notesSlide" Target="../notesSlides/notesSlide1.xml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E42-515F-4BBE-9192-181091B9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22257"/>
          </a:xfrm>
        </p:spPr>
        <p:txBody>
          <a:bodyPr>
            <a:normAutofit/>
          </a:bodyPr>
          <a:lstStyle/>
          <a:p>
            <a:r>
              <a:rPr lang="en-US" dirty="0"/>
              <a:t>self avoiding random walks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7CE8-DFCD-41C1-9A78-6779FA8F4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US" dirty="0" err="1"/>
              <a:t>Michail</a:t>
            </a:r>
            <a:r>
              <a:rPr lang="en-US" dirty="0"/>
              <a:t> </a:t>
            </a:r>
            <a:r>
              <a:rPr lang="en-US" dirty="0" err="1"/>
              <a:t>Tagaris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2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E38E7F-F59C-4A12-8FEB-0509F8B4FA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E38E7F-F59C-4A12-8FEB-0509F8B4F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2697A-4D29-4274-B445-657ED743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Trivial, we only have 2 possibilities, either it will go left or right on the first step, after that it will continue on the initially chosen direction forever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independent of N</a:t>
                </a:r>
                <a:endParaRPr lang="el-GR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l-GR" dirty="0"/>
              </a:p>
              <a:p>
                <a:endParaRPr lang="el-GR" dirty="0"/>
              </a:p>
              <a:p>
                <a:pPr marL="0" indent="0" algn="ctr">
                  <a:buNone/>
                </a:pPr>
                <a:r>
                  <a:rPr lang="en-US" dirty="0"/>
                  <a:t>So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=1 , 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2697A-4D29-4274-B445-657ED743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77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25E9-E7B0-4FBF-9B2D-DABABA9433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br>
                  <a:rPr lang="en-US" dirty="0"/>
                </a:br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25E9-E7B0-4FBF-9B2D-DABABA943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B58C-164F-4197-BE92-1DBC29C3D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More complex</a:t>
                </a:r>
                <a:r>
                  <a:rPr lang="el-GR" dirty="0"/>
                  <a:t>, </a:t>
                </a:r>
                <a:r>
                  <a:rPr lang="en-US" dirty="0"/>
                  <a:t>using its connection to the n-vector model, it is proven that</a:t>
                </a:r>
              </a:p>
              <a:p>
                <a:pPr marL="0" indent="0" algn="ctr">
                  <a:buNone/>
                </a:pPr>
                <a:r>
                  <a:rPr lang="el-GR" dirty="0"/>
                  <a:t> ν=3/4 και γ = 43/34</a:t>
                </a:r>
              </a:p>
              <a:p>
                <a:pPr marL="0" indent="0" algn="ctr">
                  <a:buNone/>
                </a:pPr>
                <a:endParaRPr lang="el-GR" dirty="0"/>
              </a:p>
              <a:p>
                <a:r>
                  <a:rPr lang="en-US" dirty="0"/>
                  <a:t>As opposed to the simple random walk where </a:t>
                </a:r>
                <a:r>
                  <a:rPr lang="el-GR" dirty="0"/>
                  <a:t>ν=1/2</a:t>
                </a:r>
              </a:p>
              <a:p>
                <a:endParaRPr lang="el-GR" dirty="0"/>
              </a:p>
              <a:p>
                <a:r>
                  <a:rPr lang="en-US" dirty="0"/>
                  <a:t>On the scaling limit there is a candidate process for which it is conjectured that the d=2 self avoiding ends to and is called   Schramm-</a:t>
                </a:r>
                <a:r>
                  <a:rPr lang="el-GR" dirty="0"/>
                  <a:t>Lo</a:t>
                </a:r>
                <a:r>
                  <a:rPr lang="en-GB" dirty="0"/>
                  <a:t>e</a:t>
                </a:r>
                <a:r>
                  <a:rPr lang="el-GR" dirty="0"/>
                  <a:t>wner</a:t>
                </a:r>
                <a:r>
                  <a:rPr lang="en-US" dirty="0"/>
                  <a:t> Evolution with parameter </a:t>
                </a:r>
                <a:r>
                  <a:rPr lang="el-GR" dirty="0"/>
                  <a:t>8/3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8/3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B58C-164F-4197-BE92-1DBC29C3D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5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B02BFF-F23E-4B20-B1E6-EF4B194D36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8/3</m:t>
                          </m:r>
                        </m:sub>
                      </m:sSub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B02BFF-F23E-4B20-B1E6-EF4B194D3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337E-797D-4196-B602-C325DB070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12" y="7088090"/>
            <a:ext cx="10515600" cy="4351338"/>
          </a:xfrm>
        </p:spPr>
        <p:txBody>
          <a:bodyPr/>
          <a:lstStyle/>
          <a:p>
            <a:endParaRPr lang="el-GR" dirty="0"/>
          </a:p>
        </p:txBody>
      </p:sp>
      <p:pic>
        <p:nvPicPr>
          <p:cNvPr id="4098" name="Picture 2" descr="Figure 2 from Numerical Computations for the Schramm-Loewner ...">
            <a:extLst>
              <a:ext uri="{FF2B5EF4-FFF2-40B4-BE49-F238E27FC236}">
                <a16:creationId xmlns:a16="http://schemas.microsoft.com/office/drawing/2014/main" id="{21957031-E478-484F-899B-0C473E3D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10075" y="276225"/>
            <a:ext cx="3371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EFB5A-44B0-44A0-BEC1-8BC9BE2A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018" y="1962831"/>
            <a:ext cx="238231" cy="2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2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25E9-E7B0-4FBF-9B2D-DABABA9433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br>
                  <a:rPr lang="en-US" dirty="0"/>
                </a:br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25E9-E7B0-4FBF-9B2D-DABABA943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B58C-164F-4197-BE92-1DBC29C3D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More complex</a:t>
                </a:r>
                <a:r>
                  <a:rPr lang="el-GR" dirty="0"/>
                  <a:t>, </a:t>
                </a:r>
                <a:r>
                  <a:rPr lang="en-US" dirty="0"/>
                  <a:t>using its connection to the n-vector model, it is proven that</a:t>
                </a:r>
              </a:p>
              <a:p>
                <a:pPr marL="0" indent="0" algn="ctr">
                  <a:buNone/>
                </a:pPr>
                <a:r>
                  <a:rPr lang="el-GR" dirty="0"/>
                  <a:t> ν=3/4 και γ = 43/34</a:t>
                </a:r>
              </a:p>
              <a:p>
                <a:pPr marL="0" indent="0" algn="ctr">
                  <a:buNone/>
                </a:pPr>
                <a:endParaRPr lang="el-GR" dirty="0"/>
              </a:p>
              <a:p>
                <a:r>
                  <a:rPr lang="en-US" dirty="0"/>
                  <a:t>As opposed to the simple random walk where </a:t>
                </a:r>
                <a:r>
                  <a:rPr lang="el-GR" dirty="0"/>
                  <a:t>ν=1/2</a:t>
                </a:r>
              </a:p>
              <a:p>
                <a:endParaRPr lang="el-GR" dirty="0"/>
              </a:p>
              <a:p>
                <a:r>
                  <a:rPr lang="en-US" dirty="0"/>
                  <a:t>On the scaling limit there is a candidate process for which it is conjectured that the d=2 self avoiding ends to and is called   Schramm-</a:t>
                </a:r>
                <a:r>
                  <a:rPr lang="el-GR" dirty="0"/>
                  <a:t>Lo</a:t>
                </a:r>
                <a:r>
                  <a:rPr lang="en-GB" dirty="0"/>
                  <a:t>e</a:t>
                </a:r>
                <a:r>
                  <a:rPr lang="el-GR" dirty="0"/>
                  <a:t>wner</a:t>
                </a:r>
                <a:r>
                  <a:rPr lang="en-US" dirty="0"/>
                  <a:t> Evolution with parameter </a:t>
                </a:r>
                <a:r>
                  <a:rPr lang="el-GR" dirty="0"/>
                  <a:t>8/3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8/3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B58C-164F-4197-BE92-1DBC29C3D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28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5E53-0FAC-471D-9295-6A9243BB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90" y="6858000"/>
            <a:ext cx="10515600" cy="1325563"/>
          </a:xfrm>
        </p:spPr>
        <p:txBody>
          <a:bodyPr/>
          <a:lstStyle/>
          <a:p>
            <a:endParaRPr lang="el-GR" dirty="0"/>
          </a:p>
        </p:txBody>
      </p:sp>
      <p:pic>
        <p:nvPicPr>
          <p:cNvPr id="6" name="random_walk2">
            <a:hlinkClick r:id="" action="ppaction://media"/>
            <a:extLst>
              <a:ext uri="{FF2B5EF4-FFF2-40B4-BE49-F238E27FC236}">
                <a16:creationId xmlns:a16="http://schemas.microsoft.com/office/drawing/2014/main" id="{9B7220CD-37DD-439F-8EA7-BC79C89526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1421" y="1690689"/>
            <a:ext cx="4903468" cy="4903469"/>
          </a:xfrm>
        </p:spPr>
      </p:pic>
      <p:pic>
        <p:nvPicPr>
          <p:cNvPr id="7" name="random_self_avoiding_walk2">
            <a:hlinkClick r:id="" action="ppaction://media"/>
            <a:extLst>
              <a:ext uri="{FF2B5EF4-FFF2-40B4-BE49-F238E27FC236}">
                <a16:creationId xmlns:a16="http://schemas.microsoft.com/office/drawing/2014/main" id="{2E6301A3-794E-4C93-893F-5350822E12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4889" y="1690688"/>
            <a:ext cx="4903470" cy="490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EA7C0-A178-405E-8FAD-6BD73AFC27F6}"/>
              </a:ext>
            </a:extLst>
          </p:cNvPr>
          <p:cNvSpPr txBox="1"/>
          <p:nvPr/>
        </p:nvSpPr>
        <p:spPr>
          <a:xfrm>
            <a:off x="2064764" y="1027906"/>
            <a:ext cx="237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Random Walk</a:t>
            </a:r>
          </a:p>
          <a:p>
            <a:r>
              <a:rPr lang="en-US" dirty="0"/>
              <a:t>N= 10000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DBB72-B713-414C-ADF7-3ACECF56DFF3}"/>
              </a:ext>
            </a:extLst>
          </p:cNvPr>
          <p:cNvSpPr txBox="1"/>
          <p:nvPr/>
        </p:nvSpPr>
        <p:spPr>
          <a:xfrm>
            <a:off x="6968233" y="1044357"/>
            <a:ext cx="237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Avoiding Walk</a:t>
            </a:r>
          </a:p>
          <a:p>
            <a:r>
              <a:rPr lang="en-US" dirty="0"/>
              <a:t>N=10000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439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77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FC7A18-6049-4FEB-A587-04775F5414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br>
                  <a:rPr lang="en-US" dirty="0"/>
                </a:br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FC7A18-6049-4FEB-A587-04775F541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62B3D-D6A5-4A18-9B67-B4E1240D2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There are not many rigorously proven results</a:t>
                </a:r>
                <a:endParaRPr lang="el-GR" dirty="0"/>
              </a:p>
              <a:p>
                <a:r>
                  <a:rPr lang="en-US" dirty="0"/>
                  <a:t>The closest approximation was made by expanding around a “small” parameter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=4−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 and using renormalization techniques.</a:t>
                </a:r>
                <a:r>
                  <a:rPr lang="el-GR" dirty="0"/>
                  <a:t> </a:t>
                </a:r>
                <a:r>
                  <a:rPr lang="en-US" dirty="0"/>
                  <a:t>From which the following series can be found for the critical exponents.</a:t>
                </a:r>
                <a:endParaRPr lang="el-GR" dirty="0"/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l-GR" dirty="0"/>
                            <m:t>) 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l-GR" dirty="0"/>
                            <m:t>) 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  <a:p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hoosing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we have</a:t>
                </a: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≈0.59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≈1.16</m:t>
                      </m:r>
                    </m:oMath>
                  </m:oMathPara>
                </a14:m>
                <a:endParaRPr lang="el-GR" dirty="0"/>
              </a:p>
              <a:p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62B3D-D6A5-4A18-9B67-B4E1240D2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DD2D7B-72D4-4938-B41C-D7B2224876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br>
                  <a:rPr lang="en-US" dirty="0"/>
                </a:br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DD2D7B-72D4-4938-B41C-D7B222487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AA79D-DAE8-425D-9838-208C1587C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Upper critical dimension, from here on out the self avoiding walk starts behaving like a simple random walk.</a:t>
                </a:r>
                <a:endParaRPr lang="el-GR" dirty="0"/>
              </a:p>
              <a:p>
                <a:endParaRPr lang="el-GR" dirty="0"/>
              </a:p>
              <a:p>
                <a:r>
                  <a:rPr lang="el-GR" dirty="0"/>
                  <a:t>ν=1/2 (</a:t>
                </a:r>
                <a:r>
                  <a:rPr lang="en-US" dirty="0"/>
                  <a:t>as Flory predicted</a:t>
                </a:r>
                <a:r>
                  <a:rPr lang="el-GR" dirty="0"/>
                  <a:t>) </a:t>
                </a:r>
                <a:r>
                  <a:rPr lang="en-US" dirty="0"/>
                  <a:t>with logarithmic corrections on the mean distance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r>
                  <a:rPr lang="el-GR" dirty="0"/>
                  <a:t> </a:t>
                </a:r>
                <a:endParaRPr lang="en-US" dirty="0"/>
              </a:p>
              <a:p>
                <a:r>
                  <a:rPr lang="en-GB" dirty="0"/>
                  <a:t>Similarly</a:t>
                </a:r>
                <a:r>
                  <a:rPr lang="el-GR" dirty="0"/>
                  <a:t>:</a:t>
                </a:r>
              </a:p>
              <a:p>
                <a:r>
                  <a:rPr lang="el-GR" dirty="0"/>
                  <a:t>γ = 1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logarithmic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corrections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l-GR" dirty="0"/>
                  <a:t>   </a:t>
                </a:r>
              </a:p>
              <a:p>
                <a:endParaRPr lang="en-US" dirty="0"/>
              </a:p>
              <a:p>
                <a:r>
                  <a:rPr lang="en-US" dirty="0"/>
                  <a:t>The</a:t>
                </a:r>
                <a:r>
                  <a:rPr lang="el-GR" dirty="0"/>
                  <a:t> </a:t>
                </a:r>
                <a:r>
                  <a:rPr lang="en-US" dirty="0"/>
                  <a:t>scaling limit is the Brownian motion (conjecture</a:t>
                </a:r>
                <a:r>
                  <a:rPr lang="el-GR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AA79D-DAE8-425D-9838-208C1587C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b="-22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66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E345-34A8-45DE-BB22-DB378F41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825" y="-1040497"/>
            <a:ext cx="733425" cy="511175"/>
          </a:xfrm>
        </p:spPr>
        <p:txBody>
          <a:bodyPr>
            <a:normAutofit fontScale="90000"/>
          </a:bodyPr>
          <a:lstStyle/>
          <a:p>
            <a:endParaRPr lang="el-GR" dirty="0"/>
          </a:p>
        </p:txBody>
      </p:sp>
      <p:pic>
        <p:nvPicPr>
          <p:cNvPr id="4" name="4D_random_walk2_XY">
            <a:hlinkClick r:id="" action="ppaction://media"/>
            <a:extLst>
              <a:ext uri="{FF2B5EF4-FFF2-40B4-BE49-F238E27FC236}">
                <a16:creationId xmlns:a16="http://schemas.microsoft.com/office/drawing/2014/main" id="{A54014E1-8619-4074-9A42-63B6AD7501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47527" y="3848097"/>
            <a:ext cx="2818609" cy="2818610"/>
          </a:xfrm>
        </p:spPr>
      </p:pic>
      <p:pic>
        <p:nvPicPr>
          <p:cNvPr id="5" name="4D_random_walk2_WZ">
            <a:hlinkClick r:id="" action="ppaction://media"/>
            <a:extLst>
              <a:ext uri="{FF2B5EF4-FFF2-40B4-BE49-F238E27FC236}">
                <a16:creationId xmlns:a16="http://schemas.microsoft.com/office/drawing/2014/main" id="{56F47D99-5F91-4DDF-B596-FD8AB8A887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47527" y="427831"/>
            <a:ext cx="2818609" cy="2818609"/>
          </a:xfrm>
          <a:prstGeom prst="rect">
            <a:avLst/>
          </a:prstGeom>
        </p:spPr>
      </p:pic>
      <p:pic>
        <p:nvPicPr>
          <p:cNvPr id="6" name="4Drandom_self_avoiding_walk2_XY">
            <a:hlinkClick r:id="" action="ppaction://media"/>
            <a:extLst>
              <a:ext uri="{FF2B5EF4-FFF2-40B4-BE49-F238E27FC236}">
                <a16:creationId xmlns:a16="http://schemas.microsoft.com/office/drawing/2014/main" id="{138B612C-8562-41D4-BFF3-7D9F52FD8A7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53989" y="3848098"/>
            <a:ext cx="2818609" cy="2818609"/>
          </a:xfrm>
          <a:prstGeom prst="rect">
            <a:avLst/>
          </a:prstGeom>
        </p:spPr>
      </p:pic>
      <p:pic>
        <p:nvPicPr>
          <p:cNvPr id="7" name="4Drandom_self_avoiding_walk2_ZW">
            <a:hlinkClick r:id="" action="ppaction://media"/>
            <a:extLst>
              <a:ext uri="{FF2B5EF4-FFF2-40B4-BE49-F238E27FC236}">
                <a16:creationId xmlns:a16="http://schemas.microsoft.com/office/drawing/2014/main" id="{1A059FF3-870F-4646-BAC0-82C84D83A67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53989" y="427831"/>
            <a:ext cx="2818609" cy="2818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899A5-22E4-432A-A31A-A832E1A1C1E0}"/>
              </a:ext>
            </a:extLst>
          </p:cNvPr>
          <p:cNvSpPr txBox="1"/>
          <p:nvPr/>
        </p:nvSpPr>
        <p:spPr>
          <a:xfrm>
            <a:off x="371474" y="1028700"/>
            <a:ext cx="233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, Y components</a:t>
            </a:r>
            <a:endParaRPr lang="el-GR" dirty="0"/>
          </a:p>
          <a:p>
            <a:r>
              <a:rPr lang="en-US" dirty="0"/>
              <a:t>Simple Random Walk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17226-674A-4CF6-9774-BCC1587BB6F6}"/>
              </a:ext>
            </a:extLst>
          </p:cNvPr>
          <p:cNvSpPr txBox="1"/>
          <p:nvPr/>
        </p:nvSpPr>
        <p:spPr>
          <a:xfrm>
            <a:off x="371474" y="4772025"/>
            <a:ext cx="2181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Z, “W” components</a:t>
            </a:r>
            <a:endParaRPr lang="el-GR" dirty="0"/>
          </a:p>
          <a:p>
            <a:endParaRPr lang="el-GR" dirty="0"/>
          </a:p>
          <a:p>
            <a:r>
              <a:rPr lang="en-US" dirty="0"/>
              <a:t>Simple Random Walk</a:t>
            </a:r>
            <a:endParaRPr lang="el-GR" dirty="0"/>
          </a:p>
          <a:p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F5FAE-9B79-4D1B-AEBE-936F91D1D18F}"/>
              </a:ext>
            </a:extLst>
          </p:cNvPr>
          <p:cNvSpPr txBox="1"/>
          <p:nvPr/>
        </p:nvSpPr>
        <p:spPr>
          <a:xfrm>
            <a:off x="10001250" y="942975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, Y components</a:t>
            </a:r>
            <a:endParaRPr lang="el-GR" dirty="0"/>
          </a:p>
          <a:p>
            <a:endParaRPr lang="el-GR" dirty="0"/>
          </a:p>
          <a:p>
            <a:r>
              <a:rPr lang="en-US" dirty="0"/>
              <a:t>Self </a:t>
            </a:r>
            <a:r>
              <a:rPr lang="en-US" dirty="0" err="1"/>
              <a:t>AvoidingWalk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7C7BB-4CA7-4AAE-A2B9-DCFD658AC339}"/>
              </a:ext>
            </a:extLst>
          </p:cNvPr>
          <p:cNvSpPr txBox="1"/>
          <p:nvPr/>
        </p:nvSpPr>
        <p:spPr>
          <a:xfrm>
            <a:off x="10001250" y="453390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Z, “W” components</a:t>
            </a:r>
            <a:endParaRPr lang="el-GR" dirty="0"/>
          </a:p>
          <a:p>
            <a:endParaRPr lang="el-GR" dirty="0"/>
          </a:p>
          <a:p>
            <a:r>
              <a:rPr lang="en-US" dirty="0"/>
              <a:t>Self </a:t>
            </a:r>
            <a:r>
              <a:rPr lang="en-US" dirty="0" err="1"/>
              <a:t>AvoidingWalk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121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D0CA6D-6489-4187-BF9A-4865DA0F62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&gt;4</m:t>
                      </m:r>
                    </m:oMath>
                  </m:oMathPara>
                </a14:m>
                <a:br>
                  <a:rPr lang="en-US" dirty="0"/>
                </a:br>
                <a:endParaRPr lang="el-G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D0CA6D-6489-4187-BF9A-4865DA0F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061C7-D307-4763-9750-69D6FC05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=1/2, 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  </m:t>
                    </m:r>
                  </m:oMath>
                </a14:m>
                <a:r>
                  <a:rPr lang="en-US" dirty="0"/>
                  <a:t>proven</a:t>
                </a:r>
                <a:endParaRPr lang="el-GR" dirty="0"/>
              </a:p>
              <a:p>
                <a:endParaRPr lang="en-US" dirty="0"/>
              </a:p>
              <a:p>
                <a:r>
                  <a:rPr lang="en-US" dirty="0"/>
                  <a:t>With application of the Lace expansion</a:t>
                </a:r>
                <a:endParaRPr lang="el-GR" dirty="0"/>
              </a:p>
              <a:p>
                <a:endParaRPr lang="el-GR" dirty="0"/>
              </a:p>
              <a:p>
                <a:r>
                  <a:rPr lang="en-US" dirty="0"/>
                  <a:t>Scaling limit: Brownian motion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061C7-D307-4763-9750-69D6FC05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6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1090-A7F5-46D0-8ECB-D52FF625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1EECD9D-0F25-441C-9039-D23F32646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215011"/>
                  </p:ext>
                </p:extLst>
              </p:nvPr>
            </p:nvGraphicFramePr>
            <p:xfrm>
              <a:off x="2497138" y="2450587"/>
              <a:ext cx="7197723" cy="35487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241">
                      <a:extLst>
                        <a:ext uri="{9D8B030D-6E8A-4147-A177-3AD203B41FA5}">
                          <a16:colId xmlns:a16="http://schemas.microsoft.com/office/drawing/2014/main" val="2299472709"/>
                        </a:ext>
                      </a:extLst>
                    </a:gridCol>
                    <a:gridCol w="2399241">
                      <a:extLst>
                        <a:ext uri="{9D8B030D-6E8A-4147-A177-3AD203B41FA5}">
                          <a16:colId xmlns:a16="http://schemas.microsoft.com/office/drawing/2014/main" val="1438451889"/>
                        </a:ext>
                      </a:extLst>
                    </a:gridCol>
                    <a:gridCol w="2399241">
                      <a:extLst>
                        <a:ext uri="{9D8B030D-6E8A-4147-A177-3AD203B41FA5}">
                          <a16:colId xmlns:a16="http://schemas.microsoft.com/office/drawing/2014/main" val="2883288727"/>
                        </a:ext>
                      </a:extLst>
                    </a:gridCol>
                  </a:tblGrid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d</a:t>
                          </a:r>
                          <a:endParaRPr lang="el-GR" sz="2000" b="1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b="1" dirty="0"/>
                            <a:t>ν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b="1" dirty="0"/>
                            <a:t>γ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5429567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821393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3/4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43/34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4085395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l-GR" dirty="0"/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</m:oMath>
                          </a14:m>
                          <a:r>
                            <a:rPr lang="el-GR" dirty="0"/>
                            <a:t>0.59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</m:oMath>
                          </a14:m>
                          <a:r>
                            <a:rPr lang="el-GR" dirty="0"/>
                            <a:t>1.16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2155995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l-GR" dirty="0"/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½ (</a:t>
                          </a:r>
                          <a:r>
                            <a:rPr lang="en-US" dirty="0"/>
                            <a:t>with logarithmic corrections</a:t>
                          </a:r>
                          <a:r>
                            <a:rPr lang="el-GR" dirty="0"/>
                            <a:t>)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dirty="0"/>
                            <a:t>1 (</a:t>
                          </a:r>
                          <a:r>
                            <a:rPr lang="en-US" dirty="0"/>
                            <a:t>with logarithmic corrections</a:t>
                          </a:r>
                          <a:r>
                            <a:rPr lang="el-GR" dirty="0"/>
                            <a:t>)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359942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&gt;4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1/2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91156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1EECD9D-0F25-441C-9039-D23F32646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215011"/>
                  </p:ext>
                </p:extLst>
              </p:nvPr>
            </p:nvGraphicFramePr>
            <p:xfrm>
              <a:off x="2497138" y="2450587"/>
              <a:ext cx="7197723" cy="35487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241">
                      <a:extLst>
                        <a:ext uri="{9D8B030D-6E8A-4147-A177-3AD203B41FA5}">
                          <a16:colId xmlns:a16="http://schemas.microsoft.com/office/drawing/2014/main" val="2299472709"/>
                        </a:ext>
                      </a:extLst>
                    </a:gridCol>
                    <a:gridCol w="2399241">
                      <a:extLst>
                        <a:ext uri="{9D8B030D-6E8A-4147-A177-3AD203B41FA5}">
                          <a16:colId xmlns:a16="http://schemas.microsoft.com/office/drawing/2014/main" val="1438451889"/>
                        </a:ext>
                      </a:extLst>
                    </a:gridCol>
                    <a:gridCol w="2399241">
                      <a:extLst>
                        <a:ext uri="{9D8B030D-6E8A-4147-A177-3AD203B41FA5}">
                          <a16:colId xmlns:a16="http://schemas.microsoft.com/office/drawing/2014/main" val="2883288727"/>
                        </a:ext>
                      </a:extLst>
                    </a:gridCol>
                  </a:tblGrid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d</a:t>
                          </a:r>
                          <a:endParaRPr lang="el-GR" sz="2000" b="1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b="1" dirty="0"/>
                            <a:t>ν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b="1" dirty="0"/>
                            <a:t>γ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5429567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821393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3/4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43/34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4085395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l-GR" dirty="0"/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54" t="-303125" r="-101015" b="-2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00254" t="-303125" r="-1015" b="-2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21559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l-GR" dirty="0"/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½ (</a:t>
                          </a:r>
                          <a:r>
                            <a:rPr lang="en-US" dirty="0"/>
                            <a:t>with logarithmic corrections</a:t>
                          </a:r>
                          <a:r>
                            <a:rPr lang="el-GR" dirty="0"/>
                            <a:t>)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dirty="0"/>
                            <a:t>1 (</a:t>
                          </a:r>
                          <a:r>
                            <a:rPr lang="en-US" dirty="0"/>
                            <a:t>with logarithmic corrections</a:t>
                          </a:r>
                          <a:r>
                            <a:rPr lang="el-GR" dirty="0"/>
                            <a:t>)</a:t>
                          </a:r>
                        </a:p>
                      </a:txBody>
                      <a:tcPr>
                        <a:solidFill>
                          <a:srgbClr val="FF7C8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359942"/>
                      </a:ext>
                    </a:extLst>
                  </a:tr>
                  <a:tr h="581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&gt;4</a:t>
                          </a:r>
                          <a:endParaRPr lang="el-GR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1/2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91156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461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B97E-C3A5-452C-9F15-C787FD4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(</a:t>
            </a:r>
            <a:r>
              <a:rPr lang="en-US" dirty="0"/>
              <a:t>Simple</a:t>
            </a:r>
            <a:r>
              <a:rPr lang="el-GR" dirty="0"/>
              <a:t>)</a:t>
            </a:r>
            <a:r>
              <a:rPr lang="en-US" dirty="0"/>
              <a:t> Random Walks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AF4B-0358-4635-A012-1B700EFF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690688"/>
            <a:ext cx="7400731" cy="45745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(On a d-dimensional square lattice</a:t>
            </a:r>
            <a:r>
              <a:rPr lang="el-GR" dirty="0"/>
              <a:t>) </a:t>
            </a:r>
            <a:r>
              <a:rPr lang="en-US" dirty="0"/>
              <a:t>On each node</a:t>
            </a:r>
            <a:r>
              <a:rPr lang="el-GR" dirty="0"/>
              <a:t>, </a:t>
            </a:r>
            <a:r>
              <a:rPr lang="en-US" dirty="0"/>
              <a:t>it has a (1/2d) probability to go to each of his nearest neighbors</a:t>
            </a:r>
            <a:r>
              <a:rPr lang="el-GR" dirty="0"/>
              <a:t>. 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step it takes, is independent of every previous step that happened (Markov property)</a:t>
            </a:r>
          </a:p>
          <a:p>
            <a:endParaRPr lang="en-US" dirty="0"/>
          </a:p>
          <a:p>
            <a:r>
              <a:rPr lang="en-US" dirty="0"/>
              <a:t>On the limit that the distance between the lattice points becomes very small and at the same time after a high number of steps (scaling limit) the random walk turns into Brownian motion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basically a measure that shows us how the random walk expands</a:t>
            </a:r>
            <a:r>
              <a:rPr lang="el-GR" dirty="0"/>
              <a:t>.</a:t>
            </a:r>
          </a:p>
        </p:txBody>
      </p:sp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567EBD07-632F-45F2-93E1-BD7CCAB8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00" y="4466269"/>
            <a:ext cx="2169251" cy="2169251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0517B1EA-8CE4-46A9-B53E-2074E7EF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472" y="2154369"/>
            <a:ext cx="2109905" cy="2109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F6440-5BA7-4A47-B5E4-A72BA2AC1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922" y="3855260"/>
            <a:ext cx="1051898" cy="872695"/>
          </a:xfrm>
          <a:prstGeom prst="rect">
            <a:avLst/>
          </a:prstGeom>
        </p:spPr>
      </p:pic>
      <p:pic>
        <p:nvPicPr>
          <p:cNvPr id="5" name="Picture 4" descr="A picture containing computer, fireworks, sitting, dark&#10;&#10;Description automatically generated">
            <a:extLst>
              <a:ext uri="{FF2B5EF4-FFF2-40B4-BE49-F238E27FC236}">
                <a16:creationId xmlns:a16="http://schemas.microsoft.com/office/drawing/2014/main" id="{FA480EED-ED9F-4FAB-A707-51715109A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44" y="1443284"/>
            <a:ext cx="1082532" cy="10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DA4D-4D19-481B-B582-1DD4FAB1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65125"/>
            <a:ext cx="10317480" cy="1325563"/>
          </a:xfrm>
        </p:spPr>
        <p:txBody>
          <a:bodyPr/>
          <a:lstStyle/>
          <a:p>
            <a:pPr algn="ctr"/>
            <a:r>
              <a:rPr lang="en-US" dirty="0"/>
              <a:t>Self Avoiding Random Walks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EFC0-14D7-4CDA-B29D-52E2828F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992313"/>
            <a:ext cx="8605977" cy="4351338"/>
          </a:xfrm>
        </p:spPr>
        <p:txBody>
          <a:bodyPr>
            <a:normAutofit/>
          </a:bodyPr>
          <a:lstStyle/>
          <a:p>
            <a:r>
              <a:rPr lang="en-US" dirty="0"/>
              <a:t>They are random walks that have the restriction of being able to go only on free lattice points (not being able to go to a previously occupied site).</a:t>
            </a:r>
          </a:p>
          <a:p>
            <a:endParaRPr lang="en-US" dirty="0"/>
          </a:p>
          <a:p>
            <a:r>
              <a:rPr lang="en-US" dirty="0"/>
              <a:t>Obviously they don’t fulfill the Markov property because they always retain memory of their previous steps.</a:t>
            </a:r>
            <a:endParaRPr lang="el-GR" dirty="0"/>
          </a:p>
          <a:p>
            <a:endParaRPr lang="en-US" dirty="0"/>
          </a:p>
          <a:p>
            <a:r>
              <a:rPr lang="en-US" dirty="0"/>
              <a:t>In nature we can encounter them in the form of polymer macromolecules.</a:t>
            </a:r>
            <a:endParaRPr lang="el-GR" dirty="0"/>
          </a:p>
          <a:p>
            <a:endParaRPr lang="el-GR" dirty="0"/>
          </a:p>
          <a:p>
            <a:endParaRPr lang="el-G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586D59-C2AD-41A1-B899-5797C718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69" y="4377692"/>
            <a:ext cx="1965959" cy="19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8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7AE9-B041-48B7-8834-075DE835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we studying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7779-FCC7-40A1-B51F-C82F3A05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l-GR" dirty="0"/>
          </a:p>
          <a:p>
            <a:endParaRPr lang="el-GR" dirty="0"/>
          </a:p>
          <a:p>
            <a:r>
              <a:rPr lang="en-US" dirty="0"/>
              <a:t>What are the critical exponents of the </a:t>
            </a:r>
            <a:r>
              <a:rPr lang="pl-PL" dirty="0"/>
              <a:t>self avoiding walk</a:t>
            </a:r>
          </a:p>
          <a:p>
            <a:endParaRPr lang="pl-PL" dirty="0"/>
          </a:p>
          <a:p>
            <a:r>
              <a:rPr lang="en-US" dirty="0"/>
              <a:t>How do they behave in regards to the dimension</a:t>
            </a:r>
            <a:r>
              <a:rPr lang="el-GR" dirty="0"/>
              <a:t> (</a:t>
            </a:r>
            <a:r>
              <a:rPr lang="pl-PL" dirty="0"/>
              <a:t>d)</a:t>
            </a:r>
            <a:r>
              <a:rPr lang="en-US" dirty="0"/>
              <a:t>of the lattice.</a:t>
            </a:r>
            <a:endParaRPr lang="el-GR" dirty="0"/>
          </a:p>
          <a:p>
            <a:endParaRPr lang="en-US" dirty="0"/>
          </a:p>
          <a:p>
            <a:r>
              <a:rPr lang="en-US" dirty="0"/>
              <a:t>What is (if it exists) the scaling limit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9215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513-09B7-4793-B2EB-2FDEE4ED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(Simple) Random Walks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DAC2A-6753-4D04-B690-914D3B11C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number of possible random walks of length N increases as follows:</a:t>
                </a:r>
                <a:endParaRPr lang="el-GR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mean end to end distance is approximately</a:t>
                </a:r>
                <a:r>
                  <a:rPr lang="pl-PL" dirty="0"/>
                  <a:t>:</a:t>
                </a:r>
                <a:endParaRPr lang="el-GR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pl-PL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DAC2A-6753-4D04-B690-914D3B11C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11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4CFC-A66D-4089-A6C0-AD9A4D43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Self Avoiding Walks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FDF05-9E78-4464-8019-C2CE1AB54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240" y="177228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the </a:t>
                </a:r>
                <a:r>
                  <a:rPr lang="pl-PL" dirty="0"/>
                  <a:t>Self Avoiding Walks </a:t>
                </a:r>
                <a:r>
                  <a:rPr lang="en-US" dirty="0"/>
                  <a:t> it is conjectured with strong evidence that their number increases with the number of steps according to the following formula:</a:t>
                </a:r>
                <a:r>
                  <a:rPr lang="el-GR" dirty="0"/>
                  <a:t>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 smtClean="0"/>
                            <m:t>μ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sSup>
                        <m:sSup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</a:t>
                </a:r>
                <a:r>
                  <a:rPr lang="el-GR" dirty="0"/>
                  <a:t>μ </a:t>
                </a:r>
                <a:r>
                  <a:rPr lang="en-US" dirty="0"/>
                  <a:t>and </a:t>
                </a:r>
                <a:r>
                  <a:rPr lang="el-GR" dirty="0"/>
                  <a:t>γ</a:t>
                </a:r>
                <a:r>
                  <a:rPr lang="en-US" dirty="0"/>
                  <a:t>?</a:t>
                </a:r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FDF05-9E78-4464-8019-C2CE1AB54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177228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59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2B43-C739-4E84-A203-E9E62097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l-GR" dirty="0"/>
              <a:t>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C6B6D-E2CF-49EA-84D5-10BA2129A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dirty="0"/>
                  <a:t> </a:t>
                </a:r>
                <a:r>
                  <a:rPr lang="en-US" dirty="0"/>
                  <a:t>Critical Exponent that depends only on the dimension</a:t>
                </a:r>
                <a:r>
                  <a:rPr lang="el-GR" dirty="0"/>
                  <a:t>.</a:t>
                </a:r>
              </a:p>
              <a:p>
                <a:endParaRPr lang="el-GR" dirty="0"/>
              </a:p>
              <a:p>
                <a:r>
                  <a:rPr lang="el-GR" dirty="0"/>
                  <a:t> </a:t>
                </a:r>
                <a:r>
                  <a:rPr lang="en-US" dirty="0"/>
                  <a:t>It is associated with the probability P that two self avoiding walks of length N each that start from a common points, don’t intersect</a:t>
                </a:r>
                <a:r>
                  <a:rPr lang="el-GR" dirty="0"/>
                  <a:t>:</a:t>
                </a:r>
              </a:p>
              <a:p>
                <a:endParaRPr lang="el-GR" dirty="0"/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C6B6D-E2CF-49EA-84D5-10BA2129A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B1B9-021D-477C-899A-E0498A07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l-GR" dirty="0"/>
              <a:t>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F92FA-18B7-46F9-B71B-EB821725E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525"/>
                <a:ext cx="8865742" cy="4351338"/>
              </a:xfrm>
            </p:spPr>
            <p:txBody>
              <a:bodyPr>
                <a:normAutofit/>
              </a:bodyPr>
              <a:lstStyle/>
              <a:p>
                <a:r>
                  <a:rPr lang="el-GR" sz="2000" dirty="0"/>
                  <a:t> </a:t>
                </a:r>
                <a:r>
                  <a:rPr lang="en-US" sz="20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defined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l-GR" sz="2000" b="0" i="0" smtClean="0">
                                <a:latin typeface="Cambria Math" panose="02040503050406030204" pitchFamily="18" charset="0"/>
                              </a:rPr>
                              <m:t>μ</m:t>
                            </m:r>
                            <m:r>
                              <a:rPr lang="el-GR" sz="20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pt-BR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sz="200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pt-B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GB" sz="2000" dirty="0"/>
                  <a:t> </a:t>
                </a:r>
                <a:r>
                  <a:rPr lang="el-GR" sz="2000" dirty="0"/>
                  <a:t>  </a:t>
                </a:r>
                <a:r>
                  <a:rPr lang="en-US" sz="2000" dirty="0"/>
                  <a:t>it is called connective constant and it depends mainly on the lattice</a:t>
                </a:r>
                <a:r>
                  <a:rPr lang="pl-PL" sz="2000" dirty="0"/>
                  <a:t>.</a:t>
                </a:r>
                <a:r>
                  <a:rPr lang="en-US" sz="2000" dirty="0"/>
                  <a:t> Its existence can be proven using the following property</a:t>
                </a:r>
              </a:p>
              <a:p>
                <a:pPr marL="0" indent="0">
                  <a:buNone/>
                </a:pPr>
                <a:endParaRPr lang="el-G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l-GR" sz="2000" dirty="0"/>
              </a:p>
              <a:p>
                <a:pPr marL="0" indent="0">
                  <a:buNone/>
                </a:pPr>
                <a:endParaRPr lang="pl-PL" sz="2000" dirty="0"/>
              </a:p>
              <a:p>
                <a:pPr>
                  <a:lnSpc>
                    <a:spcPct val="110000"/>
                  </a:lnSpc>
                </a:pPr>
                <a:r>
                  <a:rPr lang="en-US" sz="2000" dirty="0"/>
                  <a:t>It is generally hard to compute the value of </a:t>
                </a:r>
                <a:r>
                  <a:rPr lang="el-GR" sz="2000" dirty="0"/>
                  <a:t>μ</a:t>
                </a:r>
                <a:r>
                  <a:rPr lang="en-US" sz="2000" dirty="0"/>
                  <a:t> analytically. The only exact value we know is for the honeycomb lattice which is</a:t>
                </a:r>
              </a:p>
              <a:p>
                <a:pPr>
                  <a:lnSpc>
                    <a:spcPct val="110000"/>
                  </a:lnSpc>
                </a:pPr>
                <a:endParaRPr lang="el-G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l-G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l-G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ad>
                            <m:radPr>
                              <m:degHide m:val="on"/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rad>
                    </m:oMath>
                  </m:oMathPara>
                </a14:m>
                <a:endParaRPr lang="el-GR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l-GR" sz="2000" dirty="0"/>
              </a:p>
              <a:p>
                <a:endParaRPr lang="el-G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F92FA-18B7-46F9-B71B-EB821725E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525"/>
                <a:ext cx="8865742" cy="4351338"/>
              </a:xfrm>
              <a:blipFill>
                <a:blip r:embed="rId2"/>
                <a:stretch>
                  <a:fillRect l="-619" r="-68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8DA30C3-BD28-458A-9A75-487E0E2F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97" y="3691885"/>
            <a:ext cx="2450597" cy="245059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AB02CE-605C-4F3F-B2AC-2876F2C7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96" y="978403"/>
            <a:ext cx="2450597" cy="24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CEB7-3773-4AD4-AB1A-0F3BD7FC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Critical Exponent </a:t>
            </a:r>
            <a:r>
              <a:rPr lang="el-GR" dirty="0"/>
              <a:t>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C00F5-096A-4698-BC1D-54FB3A928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Mean end to end distance:</a:t>
                </a: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𝐹𝑙𝑜𝑟𝑦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1969</m:t>
                        </m:r>
                      </m:e>
                    </m:d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dirty="0">
                    <a:latin typeface="Cambria Math" panose="02040503050406030204" pitchFamily="18" charset="0"/>
                  </a:rPr>
                  <a:t>using exclusion volume arguments and mean field theory he showed that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l-G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=1/2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&gt;4 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gives us the following values for </a:t>
                </a:r>
                <a:r>
                  <a:rPr lang="el-GR" dirty="0"/>
                  <a:t>ν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C00F5-096A-4698-BC1D-54FB3A928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4EA2D6-9CBE-44AE-A489-3BDCBDAE7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03291"/>
              </p:ext>
            </p:extLst>
          </p:nvPr>
        </p:nvGraphicFramePr>
        <p:xfrm>
          <a:off x="8128000" y="4011568"/>
          <a:ext cx="3225800" cy="221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387">
                  <a:extLst>
                    <a:ext uri="{9D8B030D-6E8A-4147-A177-3AD203B41FA5}">
                      <a16:colId xmlns:a16="http://schemas.microsoft.com/office/drawing/2014/main" val="295212602"/>
                    </a:ext>
                  </a:extLst>
                </a:gridCol>
                <a:gridCol w="1611413">
                  <a:extLst>
                    <a:ext uri="{9D8B030D-6E8A-4147-A177-3AD203B41FA5}">
                      <a16:colId xmlns:a16="http://schemas.microsoft.com/office/drawing/2014/main" val="3600344440"/>
                    </a:ext>
                  </a:extLst>
                </a:gridCol>
              </a:tblGrid>
              <a:tr h="383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18880"/>
                  </a:ext>
                </a:extLst>
              </a:tr>
              <a:tr h="30443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45390"/>
                  </a:ext>
                </a:extLst>
              </a:tr>
              <a:tr h="30443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537343"/>
                  </a:ext>
                </a:extLst>
              </a:tr>
              <a:tr h="30443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89082"/>
                  </a:ext>
                </a:extLst>
              </a:tr>
              <a:tr h="30443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177672"/>
                  </a:ext>
                </a:extLst>
              </a:tr>
              <a:tr h="30443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&gt;4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824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4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893</Words>
  <Application>Microsoft Office PowerPoint</Application>
  <PresentationFormat>Widescreen</PresentationFormat>
  <Paragraphs>164</Paragraphs>
  <Slides>19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self avoiding random walks</vt:lpstr>
      <vt:lpstr>(Simple) Random Walks</vt:lpstr>
      <vt:lpstr>Self Avoiding Random Walks</vt:lpstr>
      <vt:lpstr>What are we studying</vt:lpstr>
      <vt:lpstr>(Simple) Random Walks</vt:lpstr>
      <vt:lpstr>Self Avoiding Walks</vt:lpstr>
      <vt:lpstr>What is γ</vt:lpstr>
      <vt:lpstr>What is μ</vt:lpstr>
      <vt:lpstr>Critical Exponent ν</vt:lpstr>
      <vt:lpstr>d = 1</vt:lpstr>
      <vt:lpstr>d = 2 </vt:lpstr>
      <vt:lpstr>〖SLE〗_(8/3)</vt:lpstr>
      <vt:lpstr>d = 2 </vt:lpstr>
      <vt:lpstr>PowerPoint Presentation</vt:lpstr>
      <vt:lpstr>d=3  </vt:lpstr>
      <vt:lpstr>d=4  </vt:lpstr>
      <vt:lpstr>PowerPoint Presentation</vt:lpstr>
      <vt:lpstr>d&gt;4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XALHS</dc:creator>
  <cp:lastModifiedBy>XALHS The Undying</cp:lastModifiedBy>
  <cp:revision>82</cp:revision>
  <dcterms:created xsi:type="dcterms:W3CDTF">2020-07-23T23:32:25Z</dcterms:created>
  <dcterms:modified xsi:type="dcterms:W3CDTF">2020-12-20T05:14:41Z</dcterms:modified>
</cp:coreProperties>
</file>